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43"/>
  </p:notesMasterIdLst>
  <p:handoutMasterIdLst>
    <p:handoutMasterId r:id="rId44"/>
  </p:handoutMasterIdLst>
  <p:sldIdLst>
    <p:sldId id="369" r:id="rId3"/>
    <p:sldId id="287" r:id="rId4"/>
    <p:sldId id="335" r:id="rId5"/>
    <p:sldId id="288" r:id="rId6"/>
    <p:sldId id="328" r:id="rId7"/>
    <p:sldId id="385" r:id="rId8"/>
    <p:sldId id="387" r:id="rId9"/>
    <p:sldId id="332" r:id="rId10"/>
    <p:sldId id="368" r:id="rId11"/>
    <p:sldId id="380" r:id="rId12"/>
    <p:sldId id="379" r:id="rId13"/>
    <p:sldId id="362" r:id="rId14"/>
    <p:sldId id="294" r:id="rId15"/>
    <p:sldId id="399" r:id="rId16"/>
    <p:sldId id="400" r:id="rId17"/>
    <p:sldId id="282" r:id="rId18"/>
    <p:sldId id="336" r:id="rId19"/>
    <p:sldId id="371" r:id="rId20"/>
    <p:sldId id="372" r:id="rId21"/>
    <p:sldId id="373" r:id="rId22"/>
    <p:sldId id="374" r:id="rId23"/>
    <p:sldId id="366" r:id="rId24"/>
    <p:sldId id="375" r:id="rId25"/>
    <p:sldId id="376" r:id="rId26"/>
    <p:sldId id="363" r:id="rId27"/>
    <p:sldId id="342" r:id="rId28"/>
    <p:sldId id="347" r:id="rId29"/>
    <p:sldId id="381" r:id="rId30"/>
    <p:sldId id="383" r:id="rId31"/>
    <p:sldId id="348" r:id="rId32"/>
    <p:sldId id="393" r:id="rId33"/>
    <p:sldId id="394" r:id="rId34"/>
    <p:sldId id="401" r:id="rId35"/>
    <p:sldId id="395" r:id="rId36"/>
    <p:sldId id="402" r:id="rId37"/>
    <p:sldId id="396" r:id="rId38"/>
    <p:sldId id="403" r:id="rId39"/>
    <p:sldId id="392" r:id="rId40"/>
    <p:sldId id="398" r:id="rId41"/>
    <p:sldId id="404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yriad Pro" panose="020B050303040302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385"/>
            <p14:sldId id="387"/>
            <p14:sldId id="332"/>
            <p14:sldId id="368"/>
            <p14:sldId id="380"/>
            <p14:sldId id="379"/>
            <p14:sldId id="362"/>
            <p14:sldId id="294"/>
            <p14:sldId id="399"/>
            <p14:sldId id="400"/>
            <p14:sldId id="282"/>
            <p14:sldId id="336"/>
            <p14:sldId id="371"/>
            <p14:sldId id="372"/>
            <p14:sldId id="373"/>
            <p14:sldId id="374"/>
            <p14:sldId id="366"/>
            <p14:sldId id="375"/>
            <p14:sldId id="376"/>
            <p14:sldId id="363"/>
            <p14:sldId id="342"/>
            <p14:sldId id="347"/>
            <p14:sldId id="381"/>
            <p14:sldId id="383"/>
            <p14:sldId id="348"/>
            <p14:sldId id="393"/>
            <p14:sldId id="394"/>
            <p14:sldId id="401"/>
            <p14:sldId id="395"/>
            <p14:sldId id="402"/>
            <p14:sldId id="396"/>
            <p14:sldId id="403"/>
            <p14:sldId id="392"/>
            <p14:sldId id="398"/>
            <p14:sldId id="404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6" autoAdjust="0"/>
    <p:restoredTop sz="96400" autoAdjust="0"/>
  </p:normalViewPr>
  <p:slideViewPr>
    <p:cSldViewPr snapToGrid="0">
      <p:cViewPr varScale="1">
        <p:scale>
          <a:sx n="73" d="100"/>
          <a:sy n="73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56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3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0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7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9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43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70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1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01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7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43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7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02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67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0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8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7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6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6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38200" y="1296786"/>
            <a:ext cx="6521337" cy="443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Contenido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colaborativo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Popularidad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Demográfico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41" y="1571220"/>
            <a:ext cx="1454738" cy="9505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21" y="1396764"/>
            <a:ext cx="1178001" cy="11076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531" y="4501182"/>
            <a:ext cx="1236133" cy="111426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2506992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547780" y="2511193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536916" y="5615443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Google Play Store.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4644220" y="3461098"/>
            <a:ext cx="2544231" cy="6142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Internacionales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574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75255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89810" y="5707681"/>
            <a:ext cx="1198888" cy="90089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01" y="3989393"/>
            <a:ext cx="1281545" cy="12582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2605032"/>
            <a:ext cx="5264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Subsistema de recomendación de información para el buscador cubano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Orión.</a:t>
            </a:r>
            <a:endParaRPr lang="es-ES" sz="2800" dirty="0"/>
          </a:p>
        </p:txBody>
      </p:sp>
      <p:sp>
        <p:nvSpPr>
          <p:cNvPr id="5" name="Rectángulo 4"/>
          <p:cNvSpPr/>
          <p:nvPr/>
        </p:nvSpPr>
        <p:spPr>
          <a:xfrm>
            <a:off x="7515503" y="2604398"/>
            <a:ext cx="4908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Módulo Recomendaciones del sistema para repositorios digitales REPXOS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3.0.</a:t>
            </a:r>
            <a:endParaRPr lang="es-ES" sz="2800" dirty="0"/>
          </a:p>
        </p:txBody>
      </p:sp>
      <p:sp>
        <p:nvSpPr>
          <p:cNvPr id="6" name="Rectángulo 5"/>
          <p:cNvSpPr/>
          <p:nvPr/>
        </p:nvSpPr>
        <p:spPr>
          <a:xfrm>
            <a:off x="2981574" y="538950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Desarrollo del Sistema de Recomendación de equipos de investigación para tesis de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grado.</a:t>
            </a:r>
            <a:endParaRPr lang="es-ES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2" y="1558377"/>
            <a:ext cx="2499722" cy="8918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455" y="1242252"/>
            <a:ext cx="1207985" cy="1207985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4971272" y="1589868"/>
            <a:ext cx="2544231" cy="6142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Nacionales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591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210602" y="1847265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Personalización</a:t>
            </a:r>
            <a:endParaRPr lang="es-ES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93" y="2347248"/>
            <a:ext cx="1452783" cy="15005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82" y="2308930"/>
            <a:ext cx="1208938" cy="134350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3" y="5079003"/>
            <a:ext cx="1897820" cy="133487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82" y="5060885"/>
            <a:ext cx="1486304" cy="1519866"/>
          </a:xfrm>
          <a:prstGeom prst="rect">
            <a:avLst/>
          </a:prstGeom>
        </p:spPr>
      </p:pic>
      <p:pic>
        <p:nvPicPr>
          <p:cNvPr id="19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6021" y="5820818"/>
            <a:ext cx="1198888" cy="90089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35137" y="4556191"/>
            <a:ext cx="4164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Preferencias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de 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usuarios</a:t>
            </a:r>
            <a:endParaRPr lang="es-ES" sz="2800" dirty="0"/>
          </a:p>
        </p:txBody>
      </p:sp>
      <p:sp>
        <p:nvSpPr>
          <p:cNvPr id="7" name="Rectángulo 6"/>
          <p:cNvSpPr/>
          <p:nvPr/>
        </p:nvSpPr>
        <p:spPr>
          <a:xfrm>
            <a:off x="8400855" y="4555783"/>
            <a:ext cx="2706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Enfoque hibrido</a:t>
            </a:r>
            <a:endParaRPr lang="es-ES" sz="2800" dirty="0"/>
          </a:p>
        </p:txBody>
      </p:sp>
      <p:sp>
        <p:nvSpPr>
          <p:cNvPr id="8" name="Rectángulo 7"/>
          <p:cNvSpPr/>
          <p:nvPr/>
        </p:nvSpPr>
        <p:spPr>
          <a:xfrm>
            <a:off x="1058721" y="1829168"/>
            <a:ext cx="416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Basdo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en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Learning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678890"/>
              </p:ext>
            </p:extLst>
          </p:nvPr>
        </p:nvGraphicFramePr>
        <p:xfrm>
          <a:off x="1" y="987551"/>
          <a:ext cx="12191999" cy="58652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6769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3357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Youtube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94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Netflix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27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Google Play Store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0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046"/>
              </p:ext>
            </p:extLst>
          </p:nvPr>
        </p:nvGraphicFramePr>
        <p:xfrm>
          <a:off x="1" y="1004935"/>
          <a:ext cx="12191999" cy="59753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4491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Sistemas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Subsistema de          recomendación de  información para el buscador cubano Orión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92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Módulo Recomendaciones del sistema para repositorios digitales REPXOS 3.0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Desarrollo del Sistema de Recomendación de equipos de investigación para tesis de grado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46" y="5561711"/>
            <a:ext cx="988271" cy="74165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85" y="1307675"/>
            <a:ext cx="704101" cy="70410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5316241"/>
            <a:ext cx="637473" cy="6888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37" y="5301310"/>
            <a:ext cx="753526" cy="703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5" y="2061100"/>
            <a:ext cx="685924" cy="682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1307675"/>
            <a:ext cx="917958" cy="694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27" y="5707086"/>
            <a:ext cx="844441" cy="926773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174" y="1219888"/>
            <a:ext cx="1283196" cy="73837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451" y="1958583"/>
            <a:ext cx="1163963" cy="73837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95" y="2696956"/>
            <a:ext cx="1013359" cy="73837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50" y="2838654"/>
            <a:ext cx="1266506" cy="738373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69" y="1145144"/>
            <a:ext cx="1455082" cy="738373"/>
          </a:xfrm>
          <a:prstGeom prst="rect">
            <a:avLst/>
          </a:prstGeom>
        </p:spPr>
      </p:pic>
      <p:pic>
        <p:nvPicPr>
          <p:cNvPr id="27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xmlns="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2" y="5770949"/>
            <a:ext cx="1120779" cy="951482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:a16="http://schemas.microsoft.com/office/drawing/2014/main" xmlns="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71687" y="5770949"/>
            <a:ext cx="1415800" cy="939127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:a16="http://schemas.microsoft.com/office/drawing/2014/main" xmlns="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15" y="4843741"/>
            <a:ext cx="996071" cy="809451"/>
          </a:xfrm>
          <a:prstGeom prst="rect">
            <a:avLst/>
          </a:prstGeom>
        </p:spPr>
      </p:pic>
      <p:sp>
        <p:nvSpPr>
          <p:cNvPr id="37" name="Elipse 36"/>
          <p:cNvSpPr/>
          <p:nvPr/>
        </p:nvSpPr>
        <p:spPr>
          <a:xfrm>
            <a:off x="4672498" y="2743200"/>
            <a:ext cx="2163227" cy="206301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AUP-UCI</a:t>
            </a:r>
          </a:p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33461" y="200181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5.0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205812" y="269594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2024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955545" y="201177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3.0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06122" y="496437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6.0.3</a:t>
            </a:r>
            <a:endParaRPr lang="es-ES" dirty="0"/>
          </a:p>
        </p:txBody>
      </p:sp>
      <p:sp>
        <p:nvSpPr>
          <p:cNvPr id="31" name="CuadroTexto 30"/>
          <p:cNvSpPr txBox="1"/>
          <p:nvPr/>
        </p:nvSpPr>
        <p:spPr>
          <a:xfrm>
            <a:off x="1977754" y="493450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0.115.0</a:t>
            </a:r>
            <a:endParaRPr lang="es-ES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180395" y="650069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3.11.9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130216" y="635800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1.92.2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985640" y="200181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2.15.0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291797" y="274320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2.15.0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8044053" y="353459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 0.7.1</a:t>
            </a: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0572263" y="345790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2.2.3</a:t>
            </a: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10722815" y="1876434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1.26.4</a:t>
            </a:r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8061003" y="6088150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17.2</a:t>
            </a:r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9758146" y="5349037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2.25.1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4009388" y="1188403"/>
            <a:ext cx="3894746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Retroalimentación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80" y="2011679"/>
            <a:ext cx="7604762" cy="4522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3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164923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4357934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elogramo 6"/>
          <p:cNvSpPr/>
          <p:nvPr/>
        </p:nvSpPr>
        <p:spPr>
          <a:xfrm>
            <a:off x="8550946" y="2296150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400" dirty="0"/>
          </a:p>
        </p:txBody>
      </p:sp>
      <p:sp>
        <p:nvSpPr>
          <p:cNvPr id="9" name="Flecha derecha 8"/>
          <p:cNvSpPr/>
          <p:nvPr/>
        </p:nvSpPr>
        <p:spPr>
          <a:xfrm>
            <a:off x="3413492" y="3794859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7606504" y="3794858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387441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69" y="2460472"/>
            <a:ext cx="1533756" cy="1235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49" y="2361527"/>
            <a:ext cx="1588351" cy="1433332"/>
          </a:xfrm>
          <a:prstGeom prst="flowChartAlternateProcess">
            <a:avLst/>
          </a:prstGeom>
          <a:effectLst>
            <a:softEdge rad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60" y="2460472"/>
            <a:ext cx="1825999" cy="118302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624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73619" y="144353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474931" y="4926943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Implícitos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20073" y="2601132"/>
            <a:ext cx="4448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Realizado por 1 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20073" y="1991641"/>
            <a:ext cx="478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 / Búsqueda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474931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79" y="2281663"/>
            <a:ext cx="1608367" cy="12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7846" y="587965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0" y="4959217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354361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Información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63634" y="4266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 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97919" y="4246884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457000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9680992" y="3885453"/>
            <a:ext cx="542270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10800000">
            <a:off x="5163284" y="5799761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64383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506102" y="4913078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Explícitos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2324" y="3107408"/>
            <a:ext cx="3526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Ordenamiento de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32324" y="2028305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506102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49" y="2196041"/>
            <a:ext cx="1798279" cy="1622771"/>
          </a:xfrm>
          <a:prstGeom prst="flowChartAlternateProcess">
            <a:avLst/>
          </a:prstGeom>
          <a:effectLst>
            <a:softEdge rad="0"/>
          </a:effectLst>
        </p:spPr>
      </p:pic>
      <p:sp>
        <p:nvSpPr>
          <p:cNvPr id="15" name="CuadroTexto 14"/>
          <p:cNvSpPr txBox="1"/>
          <p:nvPr/>
        </p:nvSpPr>
        <p:spPr>
          <a:xfrm>
            <a:off x="7506102" y="4372879"/>
            <a:ext cx="4448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Realizado por 1 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1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18201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70503" y="4482246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Equidad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0503" y="2007218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70503" y="4983406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Diversidad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91342" y="5470256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Actualidad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005315" y="4534110"/>
            <a:ext cx="37850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 como salida las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recomendaciones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del sistema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48" y="2216557"/>
            <a:ext cx="2018106" cy="1307483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402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28" y="1565703"/>
            <a:ext cx="7091522" cy="4669762"/>
          </a:xfrm>
          <a:prstGeom prst="flowChartAlternateProcess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049264" y="2869660"/>
            <a:ext cx="43109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de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6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002" y="1190172"/>
            <a:ext cx="7727131" cy="56678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335158" y="1826393"/>
            <a:ext cx="462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16" y="1066416"/>
            <a:ext cx="7197984" cy="57915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7829032" y="1992142"/>
            <a:ext cx="2685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11" y="4506626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175953" y="1279813"/>
            <a:ext cx="5642957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(13)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6416013" y="1279813"/>
            <a:ext cx="6226234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No Funcionales (12)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5952" y="1929271"/>
            <a:ext cx="4030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Actualizar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416013" y="1929271"/>
            <a:ext cx="5261377" cy="4536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Usabilidad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Restricciones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Implementación y Diseño (4)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(1)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(1)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4" y="4307640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05" y="3235520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19" y="3451642"/>
            <a:ext cx="2066591" cy="1930117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15" y="4005222"/>
            <a:ext cx="604835" cy="60483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160065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4110713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8336618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8287266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1444376" y="2419971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428292" y="2419971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728188" y="2419971"/>
            <a:ext cx="1089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94" y="4652109"/>
            <a:ext cx="705276" cy="72965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51" y="3450919"/>
            <a:ext cx="704319" cy="5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52C43B-851C-9F4D-9BE9-6824AE91FC63}"/>
              </a:ext>
            </a:extLst>
          </p:cNvPr>
          <p:cNvSpPr txBox="1"/>
          <p:nvPr/>
        </p:nvSpPr>
        <p:spPr>
          <a:xfrm>
            <a:off x="1026235" y="2563889"/>
            <a:ext cx="300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GRASP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EBA891-F453-34EE-D694-A63915669F5C}"/>
              </a:ext>
            </a:extLst>
          </p:cNvPr>
          <p:cNvSpPr txBox="1"/>
          <p:nvPr/>
        </p:nvSpPr>
        <p:spPr>
          <a:xfrm>
            <a:off x="7611720" y="2563889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GoF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26235" y="3087109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26235" y="3567875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11720" y="3210196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Singleton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11720" y="3744540"/>
            <a:ext cx="3406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26235" y="402954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26235" y="4552760"/>
            <a:ext cx="6243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Cohesion y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Bajo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Aclopamiento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78250" y="3586226"/>
            <a:ext cx="1710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3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60" y="1190172"/>
            <a:ext cx="9451840" cy="56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97681" y="3194800"/>
            <a:ext cx="3522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3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069" y="991313"/>
            <a:ext cx="8166931" cy="58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Diagrama de Despliegue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3" y="1190172"/>
            <a:ext cx="10914641" cy="54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Estrategia de Pruebas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4842995" y="3374137"/>
            <a:ext cx="2367464" cy="1047574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Ladov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135774" y="1307210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1235823" y="555356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Caja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Blanca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1235823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Caja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Negra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7672646" y="1307209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8772696" y="555356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8772696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Negra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" y="1444752"/>
            <a:ext cx="8257033" cy="492241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76488" y="1444752"/>
            <a:ext cx="37155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Ortograf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ía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Interfaz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de no conformidades </a:t>
            </a:r>
          </a:p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encontradas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Resueltas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Blanca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71" y="1579027"/>
            <a:ext cx="7259670" cy="29629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E391BAA3-00A6-437C-A4E4-8FD0D4D8B1B5}"/>
              </a:ext>
            </a:extLst>
          </p:cNvPr>
          <p:cNvSpPr/>
          <p:nvPr/>
        </p:nvSpPr>
        <p:spPr>
          <a:xfrm>
            <a:off x="258632" y="5135759"/>
            <a:ext cx="59859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Cantidad de caminos mínimos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91011C8E-D6FA-4F21-ADE7-9F35CB569B60}"/>
              </a:ext>
            </a:extLst>
          </p:cNvPr>
          <p:cNvSpPr/>
          <p:nvPr/>
        </p:nvSpPr>
        <p:spPr>
          <a:xfrm>
            <a:off x="258632" y="5874423"/>
            <a:ext cx="506741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Complejidad Ciclomática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Seguridad</a:t>
            </a:r>
            <a:endParaRPr lang="es-ES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5626"/>
              </p:ext>
            </p:extLst>
          </p:nvPr>
        </p:nvGraphicFramePr>
        <p:xfrm>
          <a:off x="0" y="1190172"/>
          <a:ext cx="12192001" cy="5674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2253"/>
                <a:gridCol w="2647752"/>
                <a:gridCol w="3127332"/>
                <a:gridCol w="3164664"/>
              </a:tblGrid>
              <a:tr h="40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 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Recomendaciones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247661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Falsificación de petición</a:t>
                      </a:r>
                      <a:r>
                        <a:rPr lang="es-ES" sz="2000" b="0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CSRF</a:t>
                      </a:r>
                      <a:r>
                        <a:rPr lang="en-U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API de recomendaciones.</a:t>
                      </a:r>
                    </a:p>
                    <a:p>
                      <a:pPr algn="just"/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52" marR="7052" marT="7052" marB="70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no evalúa que solo las plataformas autorizadas puedan realizar las peticiones para generar recomendaciones.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un sistema de autenticación y autorización de plataformas o sistemas externos para evitar intrusos no permitidos.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866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Ataques de inyección.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permite la inyección de código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validaciones para los parámetros recibidos en las funciones y procesos que intervienen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6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Rendimiento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" y="1966271"/>
            <a:ext cx="8434602" cy="20060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2404" y="4325773"/>
            <a:ext cx="119895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E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Sistema de Recomendación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aproximado de entrenamiento: 12 horas.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actualización: 15 Minutos.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inferencia o recomendación del sistema: 1 – 2.50 Segundos.</a:t>
            </a:r>
            <a:endParaRPr lang="es-E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2404" y="1346266"/>
            <a:ext cx="2162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Servidor Web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Validación de la Solución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9" y="3697290"/>
            <a:ext cx="6260488" cy="318253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6" y="1114460"/>
            <a:ext cx="6733552" cy="168338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6" y="2587023"/>
            <a:ext cx="4513783" cy="7005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6" y="3493214"/>
            <a:ext cx="4513781" cy="5604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428" y="5024928"/>
            <a:ext cx="2261412" cy="73226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3461212" y="2937317"/>
            <a:ext cx="496408" cy="636519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14" name="Flecha derecha 13"/>
          <p:cNvSpPr/>
          <p:nvPr/>
        </p:nvSpPr>
        <p:spPr>
          <a:xfrm>
            <a:off x="7297421" y="5211362"/>
            <a:ext cx="908590" cy="45383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0" y="899227"/>
            <a:ext cx="1100743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de sistemas de recomendaciones existentes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evidenció la ausencia de una solución que cumpliera con los requisitos del cliente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 implemento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 sistema de recomendación basado en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tiene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cuenta las preferencias de los usuarios y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genera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recomendaciones personalizadas para las plataformas del proyecto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Z17.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0" y="938719"/>
            <a:ext cx="1100743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 validación del problema de investigación mediante la técnica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Ladov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demuestra que el sistema de recomendación desarrollado tiene en cuenta las preferencias de los usuarios y genera recomendaciones personalizadas para las plataformas del proyecto Z17 (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ToDus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39" y="419447"/>
            <a:ext cx="463914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11039" y="1438261"/>
            <a:ext cx="10876986" cy="38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Aumentar la cantidad de datos a utilizar para entrenar los modelos y mejorar el hardware utilizado en el proceso de entrenamiento para mejorar tanto el rendimiento como la precisión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endParaRPr lang="es-ES" sz="2800" dirty="0" smtClean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Probar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el Sistema con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plataformas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s-E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28" y="4641961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9" y="2349135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05" y="2364500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70" y="4193230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45220" y="4049972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831200" y="1555814"/>
            <a:ext cx="2803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7142" y="1555814"/>
            <a:ext cx="4466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475633" y="419323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3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CBC70C-2E77-9856-6AF9-1BD96E995B81}"/>
              </a:ext>
            </a:extLst>
          </p:cNvPr>
          <p:cNvSpPr txBox="1"/>
          <p:nvPr/>
        </p:nvSpPr>
        <p:spPr>
          <a:xfrm>
            <a:off x="838200" y="1348949"/>
            <a:ext cx="107400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Como desarrollar un sistema de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recomendación basado en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los usuarios y genere recomendaciones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personalizadas para las plataformas del proyecto Z17?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13" y="4747653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800" kern="1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istemas</a:t>
            </a: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endParaRPr lang="en-US" sz="28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179946" y="2862098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179946" y="3294833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oDus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838200" y="2862098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3228013" y="1853819"/>
            <a:ext cx="8713508" cy="3718754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basado en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 para las plataformas del proyecto Z17. </a:t>
            </a:r>
            <a:endParaRPr lang="en-US" sz="2800" kern="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906A4318-2678-46E2-A9DF-213E857C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3" y="2239602"/>
            <a:ext cx="2517358" cy="2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PREGUNTAS </a:t>
            </a:r>
            <a:r>
              <a:rPr lang="es-MX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CIENTíFICAS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CEC2F2-74C5-27DB-5781-0B8A01AAEC62}"/>
              </a:ext>
            </a:extLst>
          </p:cNvPr>
          <p:cNvSpPr txBox="1"/>
          <p:nvPr/>
        </p:nvSpPr>
        <p:spPr>
          <a:xfrm>
            <a:off x="440217" y="1455348"/>
            <a:ext cx="113057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¿Cuáles son los principios teóricos y desarrollos recientes en la recomendación de información que sustenta la implementación de un sistema de recomendación basado en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personalizadas?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Cómo implementar un sistema de recomendación basado en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preferencias de los usuarios y genere recomendaciones personalizadas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las plataformas del proyecto Z17?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¿Cómo evaluar a través de pruebas la calidad del sistema y de las recomendaciones para las plataformas del proyecto Z17?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3713" y="5774829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56930" y="1856232"/>
            <a:ext cx="53035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Campo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endParaRPr lang="es-ES" sz="2400" dirty="0"/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inteligencia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artificial (IA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Se inspira en el funcionamiento 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 del cerebro humano.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Redes neuronales de 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múltiples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capas.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Aprendizaje de patrones 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abstractos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0" b="-1220"/>
          <a:stretch/>
        </p:blipFill>
        <p:spPr>
          <a:xfrm>
            <a:off x="4873753" y="1318132"/>
            <a:ext cx="7318247" cy="5001768"/>
          </a:xfrm>
          <a:prstGeom prst="roundRect">
            <a:avLst/>
          </a:prstGeom>
        </p:spPr>
      </p:pic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241793" y="154754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8872</TotalTime>
  <Words>3433</Words>
  <Application>Microsoft Office PowerPoint</Application>
  <PresentationFormat>Panorámica</PresentationFormat>
  <Paragraphs>359</Paragraphs>
  <Slides>40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Calibri</vt:lpstr>
      <vt:lpstr>Wingdings</vt:lpstr>
      <vt:lpstr>Times New Roman</vt:lpstr>
      <vt:lpstr>Arial</vt:lpstr>
      <vt:lpstr>Symbol</vt:lpstr>
      <vt:lpstr>Myriad Pro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Objetivo General</vt:lpstr>
      <vt:lpstr>PREGUNTAS CIENTíFICAS</vt:lpstr>
      <vt:lpstr>Deep Learning</vt:lpstr>
      <vt:lpstr>Sistemas de Recomendaciones</vt:lpstr>
      <vt:lpstr>ESTUDIO DE SOLUCIONES SIMILARES</vt:lpstr>
      <vt:lpstr>ESTUDIO DE SOLUCIONES SIMILARES</vt:lpstr>
      <vt:lpstr>ESTUDIO DE SOLUCIONES SIMILARES</vt:lpstr>
      <vt:lpstr>ESTUDIO DE SOLUCIONES SIMILARES</vt:lpstr>
      <vt:lpstr>ESTUDIO DE SOLUCIONES SIMILARES</vt:lpstr>
      <vt:lpstr>TECNOLOGIAS Y HERRAMIENTAS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REQUISITOS</vt:lpstr>
      <vt:lpstr>Arquitectura</vt:lpstr>
      <vt:lpstr>PATRONES DE DISEÑO </vt:lpstr>
      <vt:lpstr>PATRONES DE DISEÑO </vt:lpstr>
      <vt:lpstr>PATRONES DE DISEÑO </vt:lpstr>
      <vt:lpstr>Diagrama de Despliegue</vt:lpstr>
      <vt:lpstr>Estrategia de Pruebas</vt:lpstr>
      <vt:lpstr>Prueba de Caja Negra</vt:lpstr>
      <vt:lpstr>Prueba de Caja Blanca</vt:lpstr>
      <vt:lpstr>Prueba de Seguridad</vt:lpstr>
      <vt:lpstr>Prueba de Rendimiento</vt:lpstr>
      <vt:lpstr>Validación de la Solución</vt:lpstr>
      <vt:lpstr>CONCLUSIONES </vt:lpstr>
      <vt:lpstr>CONCLUSIONES </vt:lpstr>
      <vt:lpstr>RECOMENDACIONES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877</cp:revision>
  <dcterms:created xsi:type="dcterms:W3CDTF">2022-02-03T04:43:00Z</dcterms:created>
  <dcterms:modified xsi:type="dcterms:W3CDTF">2024-11-25T03:38:27Z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